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17" r:id="rId2"/>
    <p:sldId id="326" r:id="rId3"/>
    <p:sldId id="328" r:id="rId4"/>
    <p:sldId id="368" r:id="rId5"/>
    <p:sldId id="291" r:id="rId6"/>
    <p:sldId id="316" r:id="rId7"/>
    <p:sldId id="296" r:id="rId8"/>
    <p:sldId id="298" r:id="rId9"/>
    <p:sldId id="292" r:id="rId10"/>
    <p:sldId id="294" r:id="rId11"/>
    <p:sldId id="295" r:id="rId12"/>
    <p:sldId id="371" r:id="rId13"/>
    <p:sldId id="370" r:id="rId14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5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0C7DA-6A4F-3246-B729-BA8AF83E0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7F0290-C518-2D45-BF72-8061F52296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E45B6-D2EF-9D45-9263-AB53DCF3D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ACF3B-B185-EA4A-A251-451293D458A7}" type="datetimeFigureOut">
              <a:rPr lang="en-IL" smtClean="0"/>
              <a:t>01/07/2020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7F330-50E7-8E43-9C35-B7CEC8B61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42FCA-CCF8-244B-B316-2D5A4A5D9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FC-31AD-7145-956F-13A3A01E9E1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66418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957C1-CF51-0B4E-B478-980030EBF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497C3A-3918-264E-BCFB-80E31EE88A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61857-E30B-1744-9E10-25FC85432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ACF3B-B185-EA4A-A251-451293D458A7}" type="datetimeFigureOut">
              <a:rPr lang="en-IL" smtClean="0"/>
              <a:t>01/07/2020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27916-ED54-0546-A7F7-B5F67472E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E6B7A-515E-5C42-985D-38B2C5744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FC-31AD-7145-956F-13A3A01E9E1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55953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EAC4EF-C39F-3547-B971-CFE87DC122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51B4BB-F8F1-774B-A19D-9257CB32F4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7AF03-AC61-184A-9101-842D04A25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ACF3B-B185-EA4A-A251-451293D458A7}" type="datetimeFigureOut">
              <a:rPr lang="en-IL" smtClean="0"/>
              <a:t>01/07/2020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5503E-13FA-D344-9404-9E9160260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2E42F-7784-A144-9F46-8E729A4CB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FC-31AD-7145-956F-13A3A01E9E1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80944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F5438-184C-8A49-9DCD-74CE3098C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64480-7851-5847-9768-9100B3C41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E35DD-D478-B045-B6B4-75CF6383A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ACF3B-B185-EA4A-A251-451293D458A7}" type="datetimeFigureOut">
              <a:rPr lang="en-IL" smtClean="0"/>
              <a:t>01/07/2020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A9D74-565B-6940-944F-3868F4883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EC2D9-5AD6-2948-BCEA-3A710C689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FC-31AD-7145-956F-13A3A01E9E1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82615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15F32-58E4-1646-B0A7-D384A8C19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80A47-B493-834A-8B9F-BC65A92A5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EEC0B-4886-4248-B13F-76A45ABE0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ACF3B-B185-EA4A-A251-451293D458A7}" type="datetimeFigureOut">
              <a:rPr lang="en-IL" smtClean="0"/>
              <a:t>01/07/2020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C25F2-85B1-594B-BD84-19CFAFACA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A3ED0-2871-FA40-A95D-60A10FD05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FC-31AD-7145-956F-13A3A01E9E1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37234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F645C-4C6D-BE4F-9A30-786F262ED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5A869-E359-B948-8BD8-F40E5C8138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C17D0A-655B-7F4D-8EBA-99FECA96F1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38BD70-B556-A84D-B41C-2BF922CFD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ACF3B-B185-EA4A-A251-451293D458A7}" type="datetimeFigureOut">
              <a:rPr lang="en-IL" smtClean="0"/>
              <a:t>01/07/2020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43A50D-7729-4D4B-B78B-362EF031D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D3FADE-0C8E-AE44-86F4-AC5B63E6D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FC-31AD-7145-956F-13A3A01E9E1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42167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DD847-B8E1-8548-AFB9-7299F0B36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062CE5-606C-454F-9B8B-E03E5617C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DB2DFB-3E7F-3849-B2CB-63EC8013D8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848967-977D-9F48-BDCB-0F1B492AA4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2A57E2-05F9-6341-89FB-FA4FA1D49C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74A122-7F83-5248-80C6-8A8DFB2B3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ACF3B-B185-EA4A-A251-451293D458A7}" type="datetimeFigureOut">
              <a:rPr lang="en-IL" smtClean="0"/>
              <a:t>01/07/2020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F82523-86C6-DE44-81E7-7644F826B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201AC2-5FD9-D94E-A2C6-B8F93BEB9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FC-31AD-7145-956F-13A3A01E9E1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37422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9D25D-1037-3B4A-AFBF-E91229AD7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C3E1B4-4105-9944-A1F8-B1DF80F07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ACF3B-B185-EA4A-A251-451293D458A7}" type="datetimeFigureOut">
              <a:rPr lang="en-IL" smtClean="0"/>
              <a:t>01/07/2020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C96F6D-7871-924D-9539-21492B8C6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004926-DE48-484F-962F-9D94DC841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FC-31AD-7145-956F-13A3A01E9E1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48799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C5E75-9F37-1B4D-A72F-97C3BD703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ACF3B-B185-EA4A-A251-451293D458A7}" type="datetimeFigureOut">
              <a:rPr lang="en-IL" smtClean="0"/>
              <a:t>01/07/2020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264DE6-9F06-4F49-A63C-F4B4B0181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8F4E36-0038-404E-81CB-1CFF7CD77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FC-31AD-7145-956F-13A3A01E9E1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30681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94D1A-D260-0B41-B17B-1EABAF454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53F00-16C8-8F4B-9451-50D5572A4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28B3BB-0BAF-1243-A2B2-8A55581B0C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5044EC-79DE-FF4E-A30C-14EB7A2A1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ACF3B-B185-EA4A-A251-451293D458A7}" type="datetimeFigureOut">
              <a:rPr lang="en-IL" smtClean="0"/>
              <a:t>01/07/2020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1E6456-66CC-1F49-86B3-F5BCD443A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6A04C5-6CF8-D242-9D79-12EC38EFF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FC-31AD-7145-956F-13A3A01E9E1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90366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7ED16-472E-FF45-B38A-75AB5B2D0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71C31-5515-274A-974E-CE6A9CF50D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1E5A54-F8D5-294F-B9B0-D7B67CD9BE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D49769-4D5D-3547-A357-A56BA9CA8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ACF3B-B185-EA4A-A251-451293D458A7}" type="datetimeFigureOut">
              <a:rPr lang="en-IL" smtClean="0"/>
              <a:t>01/07/2020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CE1F9B-81AA-3840-BFFB-125A2EB56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A1BC7A-98D7-D14E-9128-6631CC47B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FC-31AD-7145-956F-13A3A01E9E1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65241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C575E6-CE9F-214C-AA15-158BC95E8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3B1D36-0CAB-A246-B4B1-BDB35A994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8D902-96A1-C444-AD82-A4D2FB5349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ACF3B-B185-EA4A-A251-451293D458A7}" type="datetimeFigureOut">
              <a:rPr lang="en-IL" smtClean="0"/>
              <a:t>01/07/2020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9009C-A2B8-2C41-8657-C1C057271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88120-3969-2B4C-A449-9821E194C5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C81FC-31AD-7145-956F-13A3A01E9E1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358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3.06798" TargetMode="External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9" Type="http://schemas.openxmlformats.org/officeDocument/2006/relationships/image" Target="../media/image56.png"/><Relationship Id="rId21" Type="http://schemas.openxmlformats.org/officeDocument/2006/relationships/image" Target="../media/image38.png"/><Relationship Id="rId34" Type="http://schemas.openxmlformats.org/officeDocument/2006/relationships/image" Target="../media/image51.png"/><Relationship Id="rId42" Type="http://schemas.openxmlformats.org/officeDocument/2006/relationships/image" Target="../media/image59.png"/><Relationship Id="rId47" Type="http://schemas.openxmlformats.org/officeDocument/2006/relationships/image" Target="../media/image64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32" Type="http://schemas.openxmlformats.org/officeDocument/2006/relationships/image" Target="../media/image49.png"/><Relationship Id="rId37" Type="http://schemas.openxmlformats.org/officeDocument/2006/relationships/image" Target="../media/image54.png"/><Relationship Id="rId40" Type="http://schemas.openxmlformats.org/officeDocument/2006/relationships/image" Target="../media/image57.png"/><Relationship Id="rId45" Type="http://schemas.openxmlformats.org/officeDocument/2006/relationships/image" Target="../media/image62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36" Type="http://schemas.openxmlformats.org/officeDocument/2006/relationships/image" Target="../media/image53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31" Type="http://schemas.openxmlformats.org/officeDocument/2006/relationships/image" Target="../media/image48.png"/><Relationship Id="rId44" Type="http://schemas.openxmlformats.org/officeDocument/2006/relationships/image" Target="../media/image61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Relationship Id="rId30" Type="http://schemas.openxmlformats.org/officeDocument/2006/relationships/image" Target="../media/image47.png"/><Relationship Id="rId35" Type="http://schemas.openxmlformats.org/officeDocument/2006/relationships/image" Target="../media/image52.png"/><Relationship Id="rId43" Type="http://schemas.openxmlformats.org/officeDocument/2006/relationships/image" Target="../media/image60.png"/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33" Type="http://schemas.openxmlformats.org/officeDocument/2006/relationships/image" Target="../media/image50.png"/><Relationship Id="rId38" Type="http://schemas.openxmlformats.org/officeDocument/2006/relationships/image" Target="../media/image55.png"/><Relationship Id="rId46" Type="http://schemas.openxmlformats.org/officeDocument/2006/relationships/image" Target="../media/image63.png"/><Relationship Id="rId20" Type="http://schemas.openxmlformats.org/officeDocument/2006/relationships/image" Target="../media/image37.png"/><Relationship Id="rId41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Few-shot object 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Leonid </a:t>
            </a:r>
            <a:r>
              <a:rPr lang="en-US" dirty="0" err="1"/>
              <a:t>Karlinsky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527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2478638-D51E-B44C-BA9E-C4E5C889A73E}"/>
              </a:ext>
            </a:extLst>
          </p:cNvPr>
          <p:cNvSpPr txBox="1">
            <a:spLocks/>
          </p:cNvSpPr>
          <p:nvPr/>
        </p:nvSpPr>
        <p:spPr>
          <a:xfrm>
            <a:off x="3467099" y="103726"/>
            <a:ext cx="525780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Few-shot classification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3928B8-F942-F345-BE66-00F3D40EC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667" y="805628"/>
            <a:ext cx="9022666" cy="580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66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C0132A-D844-174B-B094-3C5F5A649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8756" y="1931328"/>
            <a:ext cx="4680901" cy="234979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4484351-3D79-1D4B-95B3-0DDEDE0732D8}"/>
              </a:ext>
            </a:extLst>
          </p:cNvPr>
          <p:cNvSpPr txBox="1">
            <a:spLocks/>
          </p:cNvSpPr>
          <p:nvPr/>
        </p:nvSpPr>
        <p:spPr>
          <a:xfrm>
            <a:off x="838198" y="2600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Weakly-supervised few-shot object detection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3E1595-285E-E740-9784-4704A88C6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38" y="4847785"/>
            <a:ext cx="6707822" cy="13310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6BDD74-9659-E743-9FCC-0796A1936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02" y="1045464"/>
            <a:ext cx="6759892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12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33AF2-F16C-8E48-83B9-8026996DC2A3}"/>
              </a:ext>
            </a:extLst>
          </p:cNvPr>
          <p:cNvSpPr txBox="1">
            <a:spLocks/>
          </p:cNvSpPr>
          <p:nvPr/>
        </p:nvSpPr>
        <p:spPr>
          <a:xfrm>
            <a:off x="838198" y="2600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FS-WSOD some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E3268D-DC83-E545-BD49-4545FEE97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284" y="1938528"/>
            <a:ext cx="8421904" cy="335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71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25159A-73E5-E143-8228-C01B131D0BCF}"/>
              </a:ext>
            </a:extLst>
          </p:cNvPr>
          <p:cNvSpPr/>
          <p:nvPr/>
        </p:nvSpPr>
        <p:spPr>
          <a:xfrm>
            <a:off x="4397330" y="2551837"/>
            <a:ext cx="339734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The End</a:t>
            </a:r>
          </a:p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Questions?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3590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age of big data(sets)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783596" y="301013"/>
            <a:ext cx="5122910" cy="4761872"/>
            <a:chOff x="3711922" y="1810217"/>
            <a:chExt cx="5122910" cy="4761872"/>
          </a:xfrm>
        </p:grpSpPr>
        <p:pic>
          <p:nvPicPr>
            <p:cNvPr id="5" name="Picture 2" descr="http://news.developer.nvidia.com/wp-content/uploads/2015/12/ca-imagenet1.jp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1922" y="1810217"/>
              <a:ext cx="5122910" cy="2561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imagenetexamples.jpg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711922" y="4491201"/>
              <a:ext cx="5122910" cy="208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" name="Group 10"/>
          <p:cNvGrpSpPr/>
          <p:nvPr/>
        </p:nvGrpSpPr>
        <p:grpSpPr>
          <a:xfrm>
            <a:off x="838200" y="1690688"/>
            <a:ext cx="9321043" cy="4124186"/>
            <a:chOff x="243417" y="4169664"/>
            <a:chExt cx="5595041" cy="2475580"/>
          </a:xfrm>
        </p:grpSpPr>
        <p:pic>
          <p:nvPicPr>
            <p:cNvPr id="12" name="Picture 11" descr="Feature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43417" y="5258862"/>
              <a:ext cx="5595041" cy="1386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 descr="Logo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417" y="4169664"/>
              <a:ext cx="3640520" cy="1036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3431134" y="1294074"/>
            <a:ext cx="5451958" cy="5563926"/>
            <a:chOff x="3395049" y="1040577"/>
            <a:chExt cx="5451958" cy="556392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396"/>
            <a:stretch/>
          </p:blipFill>
          <p:spPr>
            <a:xfrm>
              <a:off x="3395049" y="1040577"/>
              <a:ext cx="5451958" cy="5563926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047817" y="2934117"/>
              <a:ext cx="225702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Open Images V4</a:t>
              </a:r>
            </a:p>
            <a:p>
              <a:r>
                <a:rPr lang="en-US" dirty="0"/>
                <a:t>9M images, 15M BBs, </a:t>
              </a:r>
            </a:p>
            <a:p>
              <a:r>
                <a:rPr lang="en-US" dirty="0"/>
                <a:t>20K categories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3381" y="1503004"/>
            <a:ext cx="8142215" cy="5038874"/>
          </a:xfrm>
          <a:prstGeom prst="rect">
            <a:avLst/>
          </a:prstGeom>
        </p:spPr>
      </p:pic>
      <p:pic>
        <p:nvPicPr>
          <p:cNvPr id="1026" name="Picture 2" descr="Image result for what we learned from labeli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30051" y="2665875"/>
            <a:ext cx="5715000" cy="23812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041039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22222E-6 L -0.24935 -0.1886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74" y="-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22222E-6 L 0.07487 -0.1824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7" y="-9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96296E-6 L 0.3388 0.19144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40" y="9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07407E-6 L -0.34532 0.20949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66" y="10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/>
              <a:t>a nutshell …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97057" y="1636953"/>
            <a:ext cx="10972800" cy="512323"/>
          </a:xfrm>
        </p:spPr>
        <p:txBody>
          <a:bodyPr>
            <a:normAutofit/>
          </a:bodyPr>
          <a:lstStyle/>
          <a:p>
            <a:r>
              <a:rPr lang="en-US" sz="2400" b="1" u="sng" dirty="0"/>
              <a:t>Cool goal:</a:t>
            </a:r>
            <a:r>
              <a:rPr lang="en-US" sz="2400" dirty="0"/>
              <a:t> to be able to train visual object X with one or few samples (and online)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474081" y="3097034"/>
            <a:ext cx="3804893" cy="2972838"/>
            <a:chOff x="4474081" y="3097034"/>
            <a:chExt cx="3804893" cy="297283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4081" y="3097034"/>
              <a:ext cx="3804893" cy="260350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601379" y="5700540"/>
              <a:ext cx="15774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Training image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4768" y="2287637"/>
            <a:ext cx="11598652" cy="4403201"/>
            <a:chOff x="454768" y="2287637"/>
            <a:chExt cx="11598652" cy="440320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9489" y="2753592"/>
              <a:ext cx="3186658" cy="136847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39814" y="2287637"/>
              <a:ext cx="3035005" cy="203101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79346" y="4776242"/>
              <a:ext cx="2874074" cy="191459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4768" y="4398787"/>
              <a:ext cx="3256100" cy="2182188"/>
            </a:xfrm>
            <a:prstGeom prst="rect">
              <a:avLst/>
            </a:prstGeom>
          </p:spPr>
        </p:pic>
        <p:sp>
          <p:nvSpPr>
            <p:cNvPr id="13" name="Right Arrow 12"/>
            <p:cNvSpPr/>
            <p:nvPr/>
          </p:nvSpPr>
          <p:spPr>
            <a:xfrm rot="12683670">
              <a:off x="3820880" y="3561485"/>
              <a:ext cx="577047" cy="363984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3"/>
            <p:cNvSpPr/>
            <p:nvPr/>
          </p:nvSpPr>
          <p:spPr>
            <a:xfrm rot="8670099">
              <a:off x="3820366" y="4992183"/>
              <a:ext cx="577047" cy="363984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Arrow 14"/>
            <p:cNvSpPr/>
            <p:nvPr/>
          </p:nvSpPr>
          <p:spPr>
            <a:xfrm rot="2300648">
              <a:off x="8436532" y="5109072"/>
              <a:ext cx="577047" cy="363984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/>
            <p:cNvSpPr/>
            <p:nvPr/>
          </p:nvSpPr>
          <p:spPr>
            <a:xfrm rot="19687682">
              <a:off x="8355159" y="3502439"/>
              <a:ext cx="577047" cy="363984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311249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C7A0C-B9DB-4748-8028-385DBDDCE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809" y="1825625"/>
            <a:ext cx="6947452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i="1" dirty="0" err="1"/>
              <a:t>StarNet</a:t>
            </a:r>
            <a:r>
              <a:rPr lang="en-US" b="1" i="1" dirty="0"/>
              <a:t>: towards explainable few-shot classification and weakly supervised few-shot detection</a:t>
            </a:r>
          </a:p>
          <a:p>
            <a:pPr marL="0" indent="0" algn="ctr">
              <a:buNone/>
            </a:pPr>
            <a:r>
              <a:rPr lang="en-US" sz="2000" i="1" dirty="0"/>
              <a:t>Leonid </a:t>
            </a:r>
            <a:r>
              <a:rPr lang="en-US" sz="2000" i="1" dirty="0" err="1"/>
              <a:t>Karlinsky</a:t>
            </a:r>
            <a:r>
              <a:rPr lang="en-US" sz="2000" i="1" dirty="0"/>
              <a:t>, Joseph </a:t>
            </a:r>
            <a:r>
              <a:rPr lang="en-US" sz="2000" i="1" dirty="0" err="1"/>
              <a:t>Shtok</a:t>
            </a:r>
            <a:r>
              <a:rPr lang="en-US" sz="2000" i="1" dirty="0"/>
              <a:t>, Moshe Lichtenstein, Amit </a:t>
            </a:r>
            <a:r>
              <a:rPr lang="en-US" sz="2000" i="1" dirty="0" err="1"/>
              <a:t>Alfassy</a:t>
            </a:r>
            <a:r>
              <a:rPr lang="en-US" sz="2000" i="1" dirty="0"/>
              <a:t>, Sivan </a:t>
            </a:r>
            <a:r>
              <a:rPr lang="en-US" sz="2000" i="1" dirty="0" err="1"/>
              <a:t>Harary</a:t>
            </a:r>
            <a:r>
              <a:rPr lang="en-US" sz="2000" i="1" dirty="0"/>
              <a:t>, Eli Schwartz, Sivan </a:t>
            </a:r>
            <a:r>
              <a:rPr lang="en-US" sz="2000" i="1" dirty="0" err="1"/>
              <a:t>Doveh</a:t>
            </a:r>
            <a:r>
              <a:rPr lang="en-US" sz="2000" i="1" dirty="0"/>
              <a:t>, Prasanna </a:t>
            </a:r>
            <a:r>
              <a:rPr lang="en-US" sz="2000" i="1" dirty="0" err="1"/>
              <a:t>Satigeri</a:t>
            </a:r>
            <a:r>
              <a:rPr lang="en-US" sz="2000" i="1" dirty="0"/>
              <a:t>, </a:t>
            </a:r>
            <a:r>
              <a:rPr lang="en-US" sz="2000" i="1" dirty="0" err="1"/>
              <a:t>Rogerio</a:t>
            </a:r>
            <a:r>
              <a:rPr lang="en-US" sz="2000" i="1" dirty="0"/>
              <a:t> </a:t>
            </a:r>
            <a:r>
              <a:rPr lang="en-US" sz="2000" i="1" dirty="0" err="1"/>
              <a:t>Feris</a:t>
            </a:r>
            <a:r>
              <a:rPr lang="en-US" sz="2000" i="1" dirty="0"/>
              <a:t>, Alex Bronstein, Raja Gyres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F5717E-D7E3-4C40-AAFB-8F90F1167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321" y="571500"/>
            <a:ext cx="4292600" cy="5715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16E0B0A-BFA7-9749-BDC7-4B4724BD004E}"/>
              </a:ext>
            </a:extLst>
          </p:cNvPr>
          <p:cNvSpPr/>
          <p:nvPr/>
        </p:nvSpPr>
        <p:spPr>
          <a:xfrm>
            <a:off x="2175184" y="4400782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https://arxiv.org/abs/2003.06798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695858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E63DE-48B3-1742-BA3A-74D5A4E3F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u="sng" dirty="0"/>
              <a:t>Motivation:</a:t>
            </a:r>
            <a:r>
              <a:rPr lang="en-US" dirty="0"/>
              <a:t> Can we have a few-shot model that explains its predictions?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D8F3F4-D7EC-D947-A848-FF7BB333A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34" y="1690688"/>
            <a:ext cx="10560666" cy="5063557"/>
          </a:xfrm>
          <a:prstGeom prst="rect">
            <a:avLst/>
          </a:prstGeom>
        </p:spPr>
      </p:pic>
      <p:pic>
        <p:nvPicPr>
          <p:cNvPr id="5" name="Picture 4" descr="A dog standing on grass&#10;&#10;Description automatically generated">
            <a:extLst>
              <a:ext uri="{FF2B5EF4-FFF2-40B4-BE49-F238E27FC236}">
                <a16:creationId xmlns:a16="http://schemas.microsoft.com/office/drawing/2014/main" id="{309C9D5B-5A91-D44E-BB34-9FE3879B1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232" y="1906261"/>
            <a:ext cx="4866503" cy="3224058"/>
          </a:xfrm>
          <a:prstGeom prst="rect">
            <a:avLst/>
          </a:prstGeom>
        </p:spPr>
      </p:pic>
      <p:pic>
        <p:nvPicPr>
          <p:cNvPr id="6" name="Picture 5" descr="A bird sitting on top of a grass covered field&#10;&#10;Description automatically generated">
            <a:extLst>
              <a:ext uri="{FF2B5EF4-FFF2-40B4-BE49-F238E27FC236}">
                <a16:creationId xmlns:a16="http://schemas.microsoft.com/office/drawing/2014/main" id="{B3FDD76E-8DFA-A44F-87C3-3FB0F2822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8029" y="1906261"/>
            <a:ext cx="3474308" cy="46324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DFBBE8-B7E3-D742-85AB-EC4ECF270A3C}"/>
              </a:ext>
            </a:extLst>
          </p:cNvPr>
          <p:cNvSpPr txBox="1"/>
          <p:nvPr/>
        </p:nvSpPr>
        <p:spPr>
          <a:xfrm>
            <a:off x="6122018" y="5498078"/>
            <a:ext cx="5176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parrot, turtle, dog, chicken</a:t>
            </a:r>
          </a:p>
        </p:txBody>
      </p:sp>
    </p:spTree>
    <p:extLst>
      <p:ext uri="{BB962C8B-B14F-4D97-AF65-F5344CB8AC3E}">
        <p14:creationId xmlns:p14="http://schemas.microsoft.com/office/powerpoint/2010/main" val="2209706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A5388-7259-6D42-A6E6-61410A020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/>
              <a:t>Motivation:</a:t>
            </a:r>
            <a:r>
              <a:rPr lang="en-US" dirty="0"/>
              <a:t> Weakly-supervised few-shot object detection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3B7A4-E433-C24E-8D44-49E4E359B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04984" cy="4351338"/>
          </a:xfrm>
        </p:spPr>
        <p:txBody>
          <a:bodyPr>
            <a:normAutofit/>
          </a:bodyPr>
          <a:lstStyle/>
          <a:p>
            <a:r>
              <a:rPr lang="en-IL" dirty="0"/>
              <a:t>Why do we need “weakly”?</a:t>
            </a:r>
          </a:p>
          <a:p>
            <a:r>
              <a:rPr lang="en-IL" dirty="0"/>
              <a:t>Few-shot methods are noturiosly bad under domain shift</a:t>
            </a:r>
          </a:p>
          <a:p>
            <a:r>
              <a:rPr lang="en-IL" dirty="0"/>
              <a:t>To enter a new domain, large-scale annotated data from that domain is needed for base model pre-training.</a:t>
            </a:r>
          </a:p>
          <a:p>
            <a:r>
              <a:rPr lang="en-IL" dirty="0"/>
              <a:t>Large cost for detection annotation</a:t>
            </a:r>
          </a:p>
          <a:p>
            <a:r>
              <a:rPr lang="en-IL" dirty="0"/>
              <a:t>We can learn base models from just the classification labels (no BBs needed)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D4D4CB-1743-4943-AAAF-7E8EF5F12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423" y="1076477"/>
            <a:ext cx="5199125" cy="392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34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84D6C-2CAB-B945-AA4C-267F2A1AD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StarNet</a:t>
            </a:r>
            <a:r>
              <a:rPr lang="en-US" dirty="0"/>
              <a:t> method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1E6134ED-77DA-5E4E-8AE5-14EFF476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126" y="1384877"/>
            <a:ext cx="9324066" cy="523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2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75E23-9CD4-8E46-87B6-6CD9C14C4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StarNet</a:t>
            </a:r>
            <a:r>
              <a:rPr lang="en-US" dirty="0"/>
              <a:t> (implemented) 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33045-E3A8-814B-8105-1D7E8901F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NMS – for discovering more matched parts of the objects and / or additional objects – also end-to-end differentiable</a:t>
            </a:r>
          </a:p>
          <a:p>
            <a:r>
              <a:rPr lang="en-US" dirty="0"/>
              <a:t>Second-stage – pooling features using back-projection mask as is common in the 2-stage detectors</a:t>
            </a:r>
          </a:p>
          <a:p>
            <a:r>
              <a:rPr lang="en-US" dirty="0"/>
              <a:t>Second-stage-</a:t>
            </a:r>
            <a:r>
              <a:rPr lang="en-US" dirty="0" err="1"/>
              <a:t>StarNet</a:t>
            </a:r>
            <a:r>
              <a:rPr lang="en-US" dirty="0"/>
              <a:t> – </a:t>
            </a:r>
            <a:r>
              <a:rPr lang="en-US" dirty="0" err="1"/>
              <a:t>StarNet</a:t>
            </a:r>
            <a:r>
              <a:rPr lang="en-US" dirty="0"/>
              <a:t> invoked a second time attended by the </a:t>
            </a:r>
            <a:r>
              <a:rPr lang="en-US"/>
              <a:t>back-projection heatmap</a:t>
            </a:r>
          </a:p>
        </p:txBody>
      </p:sp>
    </p:spTree>
    <p:extLst>
      <p:ext uri="{BB962C8B-B14F-4D97-AF65-F5344CB8AC3E}">
        <p14:creationId xmlns:p14="http://schemas.microsoft.com/office/powerpoint/2010/main" val="2794083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E0659C9-8B1C-7A4A-AB4F-1DC41286FECB}"/>
              </a:ext>
            </a:extLst>
          </p:cNvPr>
          <p:cNvGrpSpPr/>
          <p:nvPr/>
        </p:nvGrpSpPr>
        <p:grpSpPr>
          <a:xfrm>
            <a:off x="3557596" y="83372"/>
            <a:ext cx="8634404" cy="6691256"/>
            <a:chOff x="593127" y="183654"/>
            <a:chExt cx="7933036" cy="614772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C24DF51-166B-BE4F-A86E-DFB9ACF42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3424" y="300717"/>
              <a:ext cx="688975" cy="725701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06562AA-3313-2147-9B5E-EE0A5F151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3424" y="1039093"/>
              <a:ext cx="688975" cy="79289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AE9DA74-8A92-304B-A9E9-9872503A0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7092" y="1039093"/>
              <a:ext cx="709726" cy="77106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E172B18-9784-B545-A6CF-A92C719B5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27092" y="300716"/>
              <a:ext cx="709726" cy="7257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3293182-D351-1F46-B127-BFAC500C2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71511" y="1061776"/>
              <a:ext cx="697177" cy="725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099CEC0-11CC-E848-AD9F-A38885319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71511" y="284233"/>
              <a:ext cx="688975" cy="74852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0AC9DE8-D902-0B45-8B3F-2DEE4C702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15932" y="1039093"/>
              <a:ext cx="631210" cy="77106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A74E195-E202-E34F-988C-3C76ADF76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8252" y="284233"/>
              <a:ext cx="648889" cy="74182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5A0DD56-275D-9647-8886-64765289B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684906" y="286288"/>
              <a:ext cx="679946" cy="74441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0914C24-8BEA-E447-B7E4-6B2BA22AC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684906" y="1039093"/>
              <a:ext cx="679946" cy="7595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A242CA9-E1A6-3F42-ADE3-2C68DF20F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402618" y="1068337"/>
              <a:ext cx="686603" cy="71914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525550A-64C2-E647-9771-392EFFB67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82566" y="284233"/>
              <a:ext cx="709726" cy="76123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6933C06-CF2C-D847-8049-CBDDDADCA5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b="52908"/>
            <a:stretch/>
          </p:blipFill>
          <p:spPr>
            <a:xfrm>
              <a:off x="5126987" y="1068337"/>
              <a:ext cx="691955" cy="71914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A97166A-5A02-E144-9841-CEF62662B0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t="52384"/>
            <a:stretch/>
          </p:blipFill>
          <p:spPr>
            <a:xfrm>
              <a:off x="5126986" y="284233"/>
              <a:ext cx="691956" cy="75486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1F4FB5D-6972-5A44-B84A-F3FF5290C0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t="53414"/>
            <a:stretch/>
          </p:blipFill>
          <p:spPr>
            <a:xfrm>
              <a:off x="778162" y="2014298"/>
              <a:ext cx="705850" cy="72570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5D6E13F-C1AB-E247-84AE-367CE9A96A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b="53414"/>
            <a:stretch/>
          </p:blipFill>
          <p:spPr>
            <a:xfrm>
              <a:off x="769724" y="2818891"/>
              <a:ext cx="705850" cy="7257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ADA4F6D-8310-5045-8E3D-92FA0D42A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544536" y="2021874"/>
              <a:ext cx="680141" cy="7257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5D64748-E530-C540-92EF-12FC7C146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544536" y="2835242"/>
              <a:ext cx="680141" cy="7257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E2C90AC-7A17-1247-A1C8-A4CAB42EA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254687" y="2835242"/>
              <a:ext cx="696303" cy="7257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8FA4882-3119-D340-82E8-BD50D7323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254339" y="2009198"/>
              <a:ext cx="701645" cy="74852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9751C75-B348-7048-98B6-A66A16FD2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699340" y="2016099"/>
              <a:ext cx="699888" cy="1544601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6653B54-BA23-864F-8947-E169B6F66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985647" y="2016099"/>
              <a:ext cx="699888" cy="154460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CF0A03E-427E-6F41-A48A-30BEFFEC8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409429" y="2000630"/>
              <a:ext cx="723462" cy="156033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378B701-FBF8-0041-A1FA-429956B1B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156886" y="2002082"/>
              <a:ext cx="742215" cy="160078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543DC3F-2FB3-B94E-BC33-CA73BB190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5927459" y="2004695"/>
              <a:ext cx="733590" cy="158218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B88AF9A-A974-0E47-B54F-80E46572C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5885749" y="264895"/>
              <a:ext cx="709727" cy="1530716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5F5919A-4C52-9F4A-9F63-62C603E87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6704076" y="1996092"/>
              <a:ext cx="733590" cy="1582182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C299327-CCE8-ED4D-B880-0A17F6489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6678840" y="256761"/>
              <a:ext cx="714926" cy="154192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3C2A172-8F05-1940-9D3A-62EFABB21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7463652" y="256761"/>
              <a:ext cx="723286" cy="155996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0B4363E-8556-3B47-972E-F2F14D1A2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7478283" y="2014299"/>
              <a:ext cx="710701" cy="1568463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926C5D0-D002-1040-B0D5-7BE5A4CF3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756199" y="3773142"/>
              <a:ext cx="695867" cy="1535725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0262CAD-59E9-9D43-9B0B-4FA5877CB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1492887" y="4582055"/>
              <a:ext cx="710253" cy="762639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CBA33C8-F841-EF4D-9740-07D0D2D99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1493175" y="3753285"/>
              <a:ext cx="724044" cy="762639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76330FB-E74B-7D47-B1EE-A61451B99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2974047" y="3716213"/>
              <a:ext cx="724044" cy="1597909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B3C3DE8-36B4-2B4F-9C97-E850822A1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2241181" y="3744500"/>
              <a:ext cx="708581" cy="1563784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0692E5-64F2-8B47-8CBB-788E40814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3720670" y="3752348"/>
              <a:ext cx="705025" cy="155593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50B76D7A-5163-0C4D-B720-4F633373D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4452419" y="3724177"/>
              <a:ext cx="737189" cy="1589946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37AEA0F-D1A2-DD4A-A5B8-8E6B9D612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5204813" y="3744363"/>
              <a:ext cx="708643" cy="1563922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0DC8AD5-5AC5-2040-988A-5DB37154E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5939716" y="3744050"/>
              <a:ext cx="708643" cy="1563922"/>
            </a:xfrm>
            <a:prstGeom prst="rect">
              <a:avLst/>
            </a:prstGeom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BBF8F15-F499-3A4E-B6EF-571C9AE5DD32}"/>
                </a:ext>
              </a:extLst>
            </p:cNvPr>
            <p:cNvGrpSpPr/>
            <p:nvPr/>
          </p:nvGrpSpPr>
          <p:grpSpPr>
            <a:xfrm>
              <a:off x="685656" y="1022118"/>
              <a:ext cx="7802539" cy="860407"/>
              <a:chOff x="-320130" y="1410947"/>
              <a:chExt cx="11634360" cy="1199943"/>
            </a:xfrm>
          </p:grpSpPr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9FA4E670-C02D-3F42-B767-2ED2F6DFDC2C}"/>
                  </a:ext>
                </a:extLst>
              </p:cNvPr>
              <p:cNvSpPr/>
              <p:nvPr/>
            </p:nvSpPr>
            <p:spPr>
              <a:xfrm>
                <a:off x="-320130" y="1410947"/>
                <a:ext cx="11575924" cy="1180063"/>
              </a:xfrm>
              <a:prstGeom prst="round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216C71-C23D-A243-8C65-B22CF0B92624}"/>
                  </a:ext>
                </a:extLst>
              </p:cNvPr>
              <p:cNvSpPr txBox="1"/>
              <p:nvPr/>
            </p:nvSpPr>
            <p:spPr>
              <a:xfrm rot="16200000">
                <a:off x="10478109" y="1774769"/>
                <a:ext cx="1167424" cy="5048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</a:rPr>
                  <a:t>support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7C1696D-F022-044E-8BF9-50E7149E9F14}"/>
                </a:ext>
              </a:extLst>
            </p:cNvPr>
            <p:cNvGrpSpPr/>
            <p:nvPr/>
          </p:nvGrpSpPr>
          <p:grpSpPr>
            <a:xfrm>
              <a:off x="685657" y="183654"/>
              <a:ext cx="7781629" cy="846152"/>
              <a:chOff x="-320131" y="241606"/>
              <a:chExt cx="11603322" cy="1180063"/>
            </a:xfrm>
          </p:grpSpPr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71781B16-B61B-7A49-B68A-B343F0161DE6}"/>
                  </a:ext>
                </a:extLst>
              </p:cNvPr>
              <p:cNvSpPr/>
              <p:nvPr/>
            </p:nvSpPr>
            <p:spPr>
              <a:xfrm>
                <a:off x="-320131" y="241606"/>
                <a:ext cx="11566619" cy="1180063"/>
              </a:xfrm>
              <a:prstGeom prst="round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0715894-81F0-C14E-A625-BADFB1B7DF9D}"/>
                  </a:ext>
                </a:extLst>
              </p:cNvPr>
              <p:cNvSpPr txBox="1"/>
              <p:nvPr/>
            </p:nvSpPr>
            <p:spPr>
              <a:xfrm rot="16200000">
                <a:off x="10564838" y="601711"/>
                <a:ext cx="931881" cy="504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2"/>
                    </a:solidFill>
                  </a:rPr>
                  <a:t>query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0896AF1-FE97-8D4F-9AE9-676003BA47AC}"/>
                </a:ext>
              </a:extLst>
            </p:cNvPr>
            <p:cNvGrpSpPr/>
            <p:nvPr/>
          </p:nvGrpSpPr>
          <p:grpSpPr>
            <a:xfrm>
              <a:off x="685656" y="2787655"/>
              <a:ext cx="7802539" cy="860407"/>
              <a:chOff x="-320130" y="1410947"/>
              <a:chExt cx="11634360" cy="1199943"/>
            </a:xfrm>
          </p:grpSpPr>
          <p:sp>
            <p:nvSpPr>
              <p:cNvPr id="68" name="Rounded Rectangle 67">
                <a:extLst>
                  <a:ext uri="{FF2B5EF4-FFF2-40B4-BE49-F238E27FC236}">
                    <a16:creationId xmlns:a16="http://schemas.microsoft.com/office/drawing/2014/main" id="{49219EC4-6711-9B43-9C5F-1C4E2E555820}"/>
                  </a:ext>
                </a:extLst>
              </p:cNvPr>
              <p:cNvSpPr/>
              <p:nvPr/>
            </p:nvSpPr>
            <p:spPr>
              <a:xfrm>
                <a:off x="-320130" y="1410947"/>
                <a:ext cx="11575924" cy="1180063"/>
              </a:xfrm>
              <a:prstGeom prst="round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4E41811-0F21-F84E-AC7C-D8DFA60BDCF8}"/>
                  </a:ext>
                </a:extLst>
              </p:cNvPr>
              <p:cNvSpPr txBox="1"/>
              <p:nvPr/>
            </p:nvSpPr>
            <p:spPr>
              <a:xfrm rot="16200000">
                <a:off x="10478109" y="1774769"/>
                <a:ext cx="1167424" cy="5048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</a:rPr>
                  <a:t>support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705B4A2-233A-4144-A672-158C184F6962}"/>
                </a:ext>
              </a:extLst>
            </p:cNvPr>
            <p:cNvGrpSpPr/>
            <p:nvPr/>
          </p:nvGrpSpPr>
          <p:grpSpPr>
            <a:xfrm>
              <a:off x="685657" y="1949191"/>
              <a:ext cx="7781629" cy="846152"/>
              <a:chOff x="-320131" y="241606"/>
              <a:chExt cx="11603322" cy="1180063"/>
            </a:xfrm>
          </p:grpSpPr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254D3F7E-E612-5C41-8EBC-A698594DD4C0}"/>
                  </a:ext>
                </a:extLst>
              </p:cNvPr>
              <p:cNvSpPr/>
              <p:nvPr/>
            </p:nvSpPr>
            <p:spPr>
              <a:xfrm>
                <a:off x="-320131" y="241606"/>
                <a:ext cx="11566619" cy="1180063"/>
              </a:xfrm>
              <a:prstGeom prst="round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9AB3265-2DE6-3D41-899C-8F36DD53ADD0}"/>
                  </a:ext>
                </a:extLst>
              </p:cNvPr>
              <p:cNvSpPr txBox="1"/>
              <p:nvPr/>
            </p:nvSpPr>
            <p:spPr>
              <a:xfrm rot="16200000">
                <a:off x="10564838" y="601711"/>
                <a:ext cx="931881" cy="504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2"/>
                    </a:solidFill>
                  </a:rPr>
                  <a:t>query</a:t>
                </a:r>
              </a:p>
            </p:txBody>
          </p:sp>
        </p:grp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0A28501-64AF-1641-BDBC-589C11D68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6695907" y="3750199"/>
              <a:ext cx="708643" cy="1563923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3C82BE5-2C4D-9041-ABAF-E87E0BE78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7488850" y="3762049"/>
              <a:ext cx="685313" cy="1512435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474E1B6-1C5D-E241-9B0E-B10191BD0076}"/>
                </a:ext>
              </a:extLst>
            </p:cNvPr>
            <p:cNvGrpSpPr/>
            <p:nvPr/>
          </p:nvGrpSpPr>
          <p:grpSpPr>
            <a:xfrm>
              <a:off x="685656" y="4553751"/>
              <a:ext cx="7802539" cy="860407"/>
              <a:chOff x="-320130" y="1410947"/>
              <a:chExt cx="11634360" cy="1199943"/>
            </a:xfrm>
          </p:grpSpPr>
          <p:sp>
            <p:nvSpPr>
              <p:cNvPr id="64" name="Rounded Rectangle 63">
                <a:extLst>
                  <a:ext uri="{FF2B5EF4-FFF2-40B4-BE49-F238E27FC236}">
                    <a16:creationId xmlns:a16="http://schemas.microsoft.com/office/drawing/2014/main" id="{9D7D9334-E2EF-304B-A40A-76DB8774FA71}"/>
                  </a:ext>
                </a:extLst>
              </p:cNvPr>
              <p:cNvSpPr/>
              <p:nvPr/>
            </p:nvSpPr>
            <p:spPr>
              <a:xfrm>
                <a:off x="-320130" y="1410947"/>
                <a:ext cx="11575924" cy="1180063"/>
              </a:xfrm>
              <a:prstGeom prst="round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4B73501-997A-D746-A4CC-701D396AE114}"/>
                  </a:ext>
                </a:extLst>
              </p:cNvPr>
              <p:cNvSpPr txBox="1"/>
              <p:nvPr/>
            </p:nvSpPr>
            <p:spPr>
              <a:xfrm rot="16200000">
                <a:off x="10478109" y="1774769"/>
                <a:ext cx="1167424" cy="5048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</a:rPr>
                  <a:t>support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349D7A3-3AB4-D74F-B646-A9099BCAB9DE}"/>
                </a:ext>
              </a:extLst>
            </p:cNvPr>
            <p:cNvGrpSpPr/>
            <p:nvPr/>
          </p:nvGrpSpPr>
          <p:grpSpPr>
            <a:xfrm>
              <a:off x="685657" y="3715287"/>
              <a:ext cx="7781629" cy="846152"/>
              <a:chOff x="-320131" y="241606"/>
              <a:chExt cx="11603322" cy="1180063"/>
            </a:xfrm>
          </p:grpSpPr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687BA28A-F1AC-C944-8E3E-DC4224CE71D1}"/>
                  </a:ext>
                </a:extLst>
              </p:cNvPr>
              <p:cNvSpPr/>
              <p:nvPr/>
            </p:nvSpPr>
            <p:spPr>
              <a:xfrm>
                <a:off x="-320131" y="241606"/>
                <a:ext cx="11566619" cy="1180063"/>
              </a:xfrm>
              <a:prstGeom prst="round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25FD596-82E0-E848-9907-82CF40C4CBEC}"/>
                  </a:ext>
                </a:extLst>
              </p:cNvPr>
              <p:cNvSpPr txBox="1"/>
              <p:nvPr/>
            </p:nvSpPr>
            <p:spPr>
              <a:xfrm rot="16200000">
                <a:off x="10564838" y="601711"/>
                <a:ext cx="931881" cy="504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2"/>
                    </a:solidFill>
                  </a:rPr>
                  <a:t>query</a:t>
                </a:r>
              </a:p>
            </p:txBody>
          </p:sp>
        </p:grp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5BD011B-CFD4-EF4A-9B32-94C519445C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3127" y="1903713"/>
              <a:ext cx="7923999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C829171-DCB2-1243-9A28-0193DD94CE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2164" y="3678386"/>
              <a:ext cx="7923999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9567FD9F-7723-574E-8921-A8DBC8C85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765995" y="5539394"/>
              <a:ext cx="746650" cy="74665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A990337-62E1-AC4B-9F77-F5CB084E8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1528508" y="5535600"/>
              <a:ext cx="754271" cy="754271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8971E9A3-3BFF-7B4E-A8E8-B0AE2CD0A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2295840" y="5535600"/>
              <a:ext cx="754271" cy="754271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C2349907-7990-1A4E-849C-3C68AE869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>
              <a:off x="3063172" y="5535600"/>
              <a:ext cx="750443" cy="750443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FB540CC-135F-E043-BD23-C889C13F3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/>
            <a:stretch>
              <a:fillRect/>
            </a:stretch>
          </p:blipFill>
          <p:spPr>
            <a:xfrm>
              <a:off x="3826676" y="5535600"/>
              <a:ext cx="750443" cy="750443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BFEAE4DA-5709-6843-B25F-7DB59EC74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4590180" y="5531772"/>
              <a:ext cx="754271" cy="754271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9BA5B748-DAB3-F145-A37B-18ABA576D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/>
            <a:stretch>
              <a:fillRect/>
            </a:stretch>
          </p:blipFill>
          <p:spPr>
            <a:xfrm>
              <a:off x="5363628" y="5531772"/>
              <a:ext cx="754271" cy="754271"/>
            </a:xfrm>
            <a:prstGeom prst="rect">
              <a:avLst/>
            </a:prstGeom>
          </p:spPr>
        </p:pic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3A47919-7E6A-A443-AAE3-B4F4E94D745F}"/>
                </a:ext>
              </a:extLst>
            </p:cNvPr>
            <p:cNvGrpSpPr/>
            <p:nvPr/>
          </p:nvGrpSpPr>
          <p:grpSpPr>
            <a:xfrm>
              <a:off x="685657" y="5485231"/>
              <a:ext cx="7757014" cy="846152"/>
              <a:chOff x="-320131" y="241606"/>
              <a:chExt cx="11566619" cy="1180063"/>
            </a:xfrm>
          </p:grpSpPr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01C053E1-6EE2-334C-B53E-E6914C877C00}"/>
                  </a:ext>
                </a:extLst>
              </p:cNvPr>
              <p:cNvSpPr/>
              <p:nvPr/>
            </p:nvSpPr>
            <p:spPr>
              <a:xfrm>
                <a:off x="-320131" y="241606"/>
                <a:ext cx="11566619" cy="1180063"/>
              </a:xfrm>
              <a:prstGeom prst="round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4D44729-2957-F44A-A947-828EF872E7BF}"/>
                  </a:ext>
                </a:extLst>
              </p:cNvPr>
              <p:cNvSpPr txBox="1"/>
              <p:nvPr/>
            </p:nvSpPr>
            <p:spPr>
              <a:xfrm>
                <a:off x="7895525" y="604138"/>
                <a:ext cx="3166433" cy="4721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2"/>
                    </a:solidFill>
                  </a:rPr>
                  <a:t>CIFAR-FS / FC100 query</a:t>
                </a:r>
              </a:p>
            </p:txBody>
          </p:sp>
        </p:grpSp>
      </p:grpSp>
      <p:sp>
        <p:nvSpPr>
          <p:cNvPr id="78" name="Title 1">
            <a:extLst>
              <a:ext uri="{FF2B5EF4-FFF2-40B4-BE49-F238E27FC236}">
                <a16:creationId xmlns:a16="http://schemas.microsoft.com/office/drawing/2014/main" id="{FFBBC7DC-E6D5-9741-BEE3-1CB021F30EF6}"/>
              </a:ext>
            </a:extLst>
          </p:cNvPr>
          <p:cNvSpPr txBox="1">
            <a:spLocks/>
          </p:cNvSpPr>
          <p:nvPr/>
        </p:nvSpPr>
        <p:spPr>
          <a:xfrm>
            <a:off x="116830" y="1595861"/>
            <a:ext cx="3723689" cy="43364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Heat-maps on</a:t>
            </a:r>
            <a:br>
              <a:rPr lang="en-US" sz="4000" dirty="0"/>
            </a:br>
            <a:r>
              <a:rPr lang="en-US" sz="4000" dirty="0" err="1"/>
              <a:t>miniImageNet</a:t>
            </a:r>
            <a:br>
              <a:rPr lang="en-US" sz="4000" dirty="0"/>
            </a:br>
            <a:r>
              <a:rPr lang="en-US" sz="4000" dirty="0" err="1"/>
              <a:t>tieredImageNet</a:t>
            </a:r>
            <a:br>
              <a:rPr lang="en-US" sz="4000" dirty="0"/>
            </a:br>
            <a:r>
              <a:rPr lang="en-US" sz="4000" dirty="0"/>
              <a:t>CUB</a:t>
            </a:r>
            <a:br>
              <a:rPr lang="en-US" sz="4000" dirty="0"/>
            </a:br>
            <a:r>
              <a:rPr lang="en-US" sz="4000" dirty="0"/>
              <a:t>CIFAR-FS</a:t>
            </a:r>
            <a:br>
              <a:rPr lang="en-US" sz="4000" dirty="0"/>
            </a:br>
            <a:r>
              <a:rPr lang="en-US" sz="4000" dirty="0"/>
              <a:t>FC100</a:t>
            </a:r>
          </a:p>
        </p:txBody>
      </p:sp>
    </p:spTree>
    <p:extLst>
      <p:ext uri="{BB962C8B-B14F-4D97-AF65-F5344CB8AC3E}">
        <p14:creationId xmlns:p14="http://schemas.microsoft.com/office/powerpoint/2010/main" val="26825041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269</Words>
  <Application>Microsoft Macintosh PowerPoint</Application>
  <PresentationFormat>Widescreen</PresentationFormat>
  <Paragraphs>38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Few-shot object X</vt:lpstr>
      <vt:lpstr>The age of big data(sets)</vt:lpstr>
      <vt:lpstr>In a nutshell …</vt:lpstr>
      <vt:lpstr>PowerPoint Presentation</vt:lpstr>
      <vt:lpstr>Motivation: Can we have a few-shot model that explains its predictions?</vt:lpstr>
      <vt:lpstr>Motivation: Weakly-supervised few-shot object detection</vt:lpstr>
      <vt:lpstr>StarNet method</vt:lpstr>
      <vt:lpstr>StarNet (implemented) extensions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Few-shot object X</dc:title>
  <dc:creator>LEONID KARLINSKY</dc:creator>
  <cp:lastModifiedBy>LEONID KARLINSKY</cp:lastModifiedBy>
  <cp:revision>10</cp:revision>
  <dcterms:created xsi:type="dcterms:W3CDTF">2020-06-29T13:14:09Z</dcterms:created>
  <dcterms:modified xsi:type="dcterms:W3CDTF">2020-07-01T18:07:40Z</dcterms:modified>
</cp:coreProperties>
</file>